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5.xml"/>
  <Override ContentType="application/vnd.ms-office.chartcolorstyle+xml" PartName="/ppt/charts/colors6.xml"/>
  <Override ContentType="application/vnd.ms-office.chartcolorstyle+xml" PartName="/ppt/charts/colors4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5.xml"/>
  <Override ContentType="application/vnd.openxmlformats-officedocument.drawingml.chart+xml" PartName="/ppt/charts/chart4.xml"/>
  <Override ContentType="application/vnd.openxmlformats-officedocument.drawingml.chart+xml" PartName="/ppt/charts/chart6.xml"/>
  <Override ContentType="application/vnd.openxmlformats-officedocument.drawingml.chart+xml" PartName="/ppt/charts/char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3.xml"/>
  <Override ContentType="application/vnd.ms-office.chartstyle+xml" PartName="/ppt/charts/style4.xml"/>
  <Override ContentType="application/vnd.ms-office.chartstyle+xml" PartName="/ppt/charts/style5.xml"/>
  <Override ContentType="application/vnd.ms-office.chartstyle+xml" PartName="/ppt/charts/style1.xml"/>
  <Override ContentType="application/vnd.ms-office.chartstyle+xml" PartName="/ppt/charts/style6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Century Schoolbook"/>
      <p:regular r:id="rId27"/>
      <p:bold r:id="rId28"/>
      <p:italic r:id="rId29"/>
      <p:boldItalic r:id="rId30"/>
    </p:embeddedFont>
    <p:embeddedFont>
      <p:font typeface="Gill Sans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hxl23Ne+o2I8yTmx2IKeL51Uvz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CenturySchoolbook-bold.fntdata"/><Relationship Id="rId27" Type="http://schemas.openxmlformats.org/officeDocument/2006/relationships/font" Target="fonts/CenturySchoolbook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enturySchoolbook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GillSans-regular.fntdata"/><Relationship Id="rId30" Type="http://schemas.openxmlformats.org/officeDocument/2006/relationships/font" Target="fonts/CenturySchoolbook-boldItalic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Gill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Sheet2.xlsx"/></Relationships>
</file>

<file path=ppt/charts/_rels/chart3.xml.rels><?xml version="1.0" encoding="UTF-8" standalone="yes"?>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Sheet3.xlsx"/></Relationships>
</file>

<file path=ppt/charts/_rels/chart4.xml.rels><?xml version="1.0" encoding="UTF-8" standalone="yes"?>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Sheet4.xlsx"/></Relationships>
</file>

<file path=ppt/charts/_rels/chart5.xml.rels><?xml version="1.0" encoding="UTF-8" standalone="yes"?>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Sheet5.xlsx"/></Relationships>
</file>

<file path=ppt/charts/_rels/chart6.xml.rels><?xml version="1.0" encoding="UTF-8" standalone="yes"?>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FB3-4554-93AE-E98D7EC5DA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B3-4554-93AE-E98D7EC5DAB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1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FB3-4554-93AE-E98D7EC5DAB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13527800"/>
        <c:axId val="218219840"/>
      </c:lineChart>
      <c:catAx>
        <c:axId val="213527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8219840"/>
        <c:crosses val="autoZero"/>
        <c:auto val="1"/>
        <c:lblAlgn val="ctr"/>
        <c:lblOffset val="100"/>
        <c:noMultiLvlLbl val="0"/>
      </c:catAx>
      <c:valAx>
        <c:axId val="218219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527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FB3-4554-93AE-E98D7EC5DA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B3-4554-93AE-E98D7EC5DAB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1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FB3-4554-93AE-E98D7EC5DAB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13527800"/>
        <c:axId val="218219840"/>
      </c:lineChart>
      <c:catAx>
        <c:axId val="213527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8219840"/>
        <c:crosses val="autoZero"/>
        <c:auto val="1"/>
        <c:lblAlgn val="ctr"/>
        <c:lblOffset val="100"/>
        <c:noMultiLvlLbl val="0"/>
      </c:catAx>
      <c:valAx>
        <c:axId val="218219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527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FB3-4554-93AE-E98D7EC5DA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B3-4554-93AE-E98D7EC5DAB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1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FB3-4554-93AE-E98D7EC5DAB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13527800"/>
        <c:axId val="218219840"/>
      </c:lineChart>
      <c:catAx>
        <c:axId val="213527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8219840"/>
        <c:crosses val="autoZero"/>
        <c:auto val="1"/>
        <c:lblAlgn val="ctr"/>
        <c:lblOffset val="100"/>
        <c:noMultiLvlLbl val="0"/>
      </c:catAx>
      <c:valAx>
        <c:axId val="218219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527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227157717177395E-3"/>
          <c:y val="0.10494326426719321"/>
          <c:w val="0.97526005060444199"/>
          <c:h val="0.805061969217593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B3-4554-93AE-E98D7EC5DA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B3-4554-93AE-E98D7EC5DAB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B3-4554-93AE-E98D7EC5DAB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13527800"/>
        <c:axId val="218219840"/>
      </c:barChart>
      <c:catAx>
        <c:axId val="213527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8219840"/>
        <c:crosses val="autoZero"/>
        <c:auto val="1"/>
        <c:lblAlgn val="ctr"/>
        <c:lblOffset val="100"/>
        <c:noMultiLvlLbl val="0"/>
      </c:catAx>
      <c:valAx>
        <c:axId val="218219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527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FB3-4554-93AE-E98D7EC5DA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B3-4554-93AE-E98D7EC5DAB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1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FB3-4554-93AE-E98D7EC5DAB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13527800"/>
        <c:axId val="218219840"/>
      </c:lineChart>
      <c:catAx>
        <c:axId val="213527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8219840"/>
        <c:crosses val="autoZero"/>
        <c:auto val="1"/>
        <c:lblAlgn val="ctr"/>
        <c:lblOffset val="100"/>
        <c:noMultiLvlLbl val="0"/>
      </c:catAx>
      <c:valAx>
        <c:axId val="218219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527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FB3-4554-93AE-E98D7EC5DA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B3-4554-93AE-E98D7EC5DAB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1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FB3-4554-93AE-E98D7EC5DAB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13527800"/>
        <c:axId val="218219840"/>
      </c:lineChart>
      <c:catAx>
        <c:axId val="213527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8219840"/>
        <c:crosses val="autoZero"/>
        <c:auto val="1"/>
        <c:lblAlgn val="ctr"/>
        <c:lblOffset val="100"/>
        <c:noMultiLvlLbl val="0"/>
      </c:catAx>
      <c:valAx>
        <c:axId val="218219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527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Breakdown of our approach</a:t>
            </a:r>
            <a:endParaRPr/>
          </a:p>
        </p:txBody>
      </p:sp>
      <p:sp>
        <p:nvSpPr>
          <p:cNvPr id="306" name="Google Shape;306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Breakdown of our approach</a:t>
            </a:r>
            <a:endParaRPr/>
          </a:p>
        </p:txBody>
      </p:sp>
      <p:sp>
        <p:nvSpPr>
          <p:cNvPr id="328" name="Google Shape;328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Breakdown of our approach</a:t>
            </a:r>
            <a:endParaRPr/>
          </a:p>
        </p:txBody>
      </p:sp>
      <p:sp>
        <p:nvSpPr>
          <p:cNvPr id="119" name="Google Shape;11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Breakdown of our approach</a:t>
            </a:r>
            <a:endParaRPr/>
          </a:p>
        </p:txBody>
      </p:sp>
      <p:sp>
        <p:nvSpPr>
          <p:cNvPr id="142" name="Google Shape;14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Breakdown of our approach</a:t>
            </a:r>
            <a:endParaRPr/>
          </a:p>
        </p:txBody>
      </p:sp>
      <p:sp>
        <p:nvSpPr>
          <p:cNvPr id="167" name="Google Shape;16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chemeClr val="lt1"/>
                </a:solidFill>
              </a:rPr>
              <a:t>Computer and mathematical occupations (15%) &amp; $100k median annual wage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chemeClr val="lt1"/>
                </a:solidFill>
              </a:rPr>
              <a:t>Healthcare occupations (15%) &amp; $30k median annual wage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4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4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" name="Google Shape;23;p24"/>
          <p:cNvSpPr txBox="1"/>
          <p:nvPr>
            <p:ph idx="10" type="dt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2" type="sldNum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3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3"/>
          <p:cNvSpPr txBox="1"/>
          <p:nvPr>
            <p:ph idx="1" type="body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7" name="Google Shape;87;p33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3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3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4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4"/>
          <p:cNvSpPr txBox="1"/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4"/>
          <p:cNvSpPr txBox="1"/>
          <p:nvPr>
            <p:ph idx="1" type="body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4" name="Google Shape;94;p34"/>
          <p:cNvSpPr txBox="1"/>
          <p:nvPr>
            <p:ph idx="10" type="dt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4"/>
          <p:cNvSpPr txBox="1"/>
          <p:nvPr>
            <p:ph idx="11" type="ftr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4"/>
          <p:cNvSpPr txBox="1"/>
          <p:nvPr>
            <p:ph idx="12" type="sldNum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5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" type="body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2" type="body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6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7"/>
          <p:cNvSpPr txBox="1"/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D58AC"/>
              </a:buClr>
              <a:buSzPts val="2000"/>
              <a:buFont typeface="Gill Sans"/>
              <a:buNone/>
              <a:defRPr b="0" sz="2000"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1" type="body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27"/>
          <p:cNvSpPr txBox="1"/>
          <p:nvPr>
            <p:ph idx="2" type="body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46" name="Google Shape;46;p27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8"/>
          <p:cNvSpPr txBox="1"/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28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8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9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9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" type="body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0" name="Google Shape;60;p29"/>
          <p:cNvSpPr txBox="1"/>
          <p:nvPr>
            <p:ph idx="2" type="body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1" name="Google Shape;61;p29"/>
          <p:cNvSpPr txBox="1"/>
          <p:nvPr>
            <p:ph idx="3" type="body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2" name="Google Shape;62;p29"/>
          <p:cNvSpPr txBox="1"/>
          <p:nvPr>
            <p:ph idx="4" type="body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3" name="Google Shape;63;p29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9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0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0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0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30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0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2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/>
          <p:nvPr>
            <p:ph idx="2" type="pic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32"/>
          <p:cNvSpPr txBox="1"/>
          <p:nvPr>
            <p:ph idx="1" type="body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80" name="Google Shape;80;p32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2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3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3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3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3"/>
          <p:cNvSpPr/>
          <p:nvPr/>
        </p:nvSpPr>
        <p:spPr>
          <a:xfrm>
            <a:off x="0" y="6492239"/>
            <a:ext cx="12188825" cy="36576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3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4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5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chart" Target="../charts/chart6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hyperlink" Target="https://www.flickr.com/photos/profzucker/49898540136" TargetMode="External"/><Relationship Id="rId5" Type="http://schemas.openxmlformats.org/officeDocument/2006/relationships/hyperlink" Target="https://creativecommons.org/licenses/by-nc-sa/3.0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bls.gov/help/hlpforma.htm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1.xml"/><Relationship Id="rId4" Type="http://schemas.openxmlformats.org/officeDocument/2006/relationships/hyperlink" Target="https://docs.google.com/document/d/1pdrE1HOwetbq5cUO3TAdHUN-7vpDG8mLguCwJM-s-7k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" name="Google Shape;103;p1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20" y="10"/>
            <a:ext cx="12191980" cy="68579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1"/>
          <p:cNvGrpSpPr/>
          <p:nvPr/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05" name="Google Shape;105;p1"/>
            <p:cNvSpPr/>
            <p:nvPr/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6862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07" name="Google Shape;107;p1"/>
          <p:cNvSpPr txBox="1"/>
          <p:nvPr>
            <p:ph type="ctrTitle"/>
          </p:nvPr>
        </p:nvSpPr>
        <p:spPr>
          <a:xfrm>
            <a:off x="584200" y="2142067"/>
            <a:ext cx="3412067" cy="2971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>
                <a:solidFill>
                  <a:schemeClr val="lt1"/>
                </a:solidFill>
              </a:rPr>
              <a:t>AI IN THE U.S. LABOR FORCE</a:t>
            </a:r>
            <a:endParaRPr/>
          </a:p>
        </p:txBody>
      </p:sp>
      <p:sp>
        <p:nvSpPr>
          <p:cNvPr id="108" name="Google Shape;108;p1"/>
          <p:cNvSpPr txBox="1"/>
          <p:nvPr>
            <p:ph idx="1" type="subTitle"/>
          </p:nvPr>
        </p:nvSpPr>
        <p:spPr>
          <a:xfrm>
            <a:off x="584200" y="5145513"/>
            <a:ext cx="3412067" cy="738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2000"/>
              <a:buNone/>
            </a:pPr>
            <a:r>
              <a:rPr lang="en-US">
                <a:solidFill>
                  <a:srgbClr val="628AD8"/>
                </a:solidFill>
              </a:rPr>
              <a:t>GROUP 8: ABDULLAH “AB” IBRAHIM, AL WAGNER, EDILBERTO “DEL” VINAS, JAY HOWARTH, CRYSTAL WHITE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2020-2021 TECH JOBS, MONTHLY (COVID SLICE)</a:t>
            </a:r>
            <a:endParaRPr/>
          </a:p>
        </p:txBody>
      </p:sp>
      <p:graphicFrame>
        <p:nvGraphicFramePr>
          <p:cNvPr id="208" name="Google Shape;208;p10" title="Clustered column chart showing the values of 3 series for 4 categories"/>
          <p:cNvGraphicFramePr/>
          <p:nvPr/>
        </p:nvGraphicFramePr>
        <p:xfrm>
          <a:off x="581025" y="2181225"/>
          <a:ext cx="11029950" cy="3678238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209" name="Google Shape;209;p10"/>
          <p:cNvSpPr txBox="1"/>
          <p:nvPr/>
        </p:nvSpPr>
        <p:spPr>
          <a:xfrm>
            <a:off x="8534400" y="885890"/>
            <a:ext cx="3124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White House AI Report Stat/ Quote</a:t>
            </a:r>
            <a:endParaRPr/>
          </a:p>
        </p:txBody>
      </p:sp>
      <p:sp>
        <p:nvSpPr>
          <p:cNvPr id="210" name="Google Shape;210;p10"/>
          <p:cNvSpPr txBox="1"/>
          <p:nvPr/>
        </p:nvSpPr>
        <p:spPr>
          <a:xfrm rot="-2088337">
            <a:off x="5633457" y="3315831"/>
            <a:ext cx="25146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FPO</a:t>
            </a:r>
            <a:endParaRPr/>
          </a:p>
        </p:txBody>
      </p:sp>
      <p:sp>
        <p:nvSpPr>
          <p:cNvPr id="211" name="Google Shape;211;p10"/>
          <p:cNvSpPr txBox="1"/>
          <p:nvPr/>
        </p:nvSpPr>
        <p:spPr>
          <a:xfrm>
            <a:off x="457200" y="2362200"/>
            <a:ext cx="14478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could be NAICS </a:t>
            </a:r>
            <a:r>
              <a:rPr b="0" i="0" lang="en-US" sz="1800" u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15-1210, 15-1250</a:t>
            </a:r>
            <a:r>
              <a:rPr b="0" i="0" lang="en-US" sz="1800" u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800" u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15-2041, 15-2051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2" name="Google Shape;212;p10"/>
          <p:cNvSpPr txBox="1"/>
          <p:nvPr/>
        </p:nvSpPr>
        <p:spPr>
          <a:xfrm>
            <a:off x="5029200" y="586906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Source (linked)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2024-2029 TECH JOB PROJECTIONS (ANNUAL)</a:t>
            </a:r>
            <a:endParaRPr/>
          </a:p>
        </p:txBody>
      </p:sp>
      <p:graphicFrame>
        <p:nvGraphicFramePr>
          <p:cNvPr id="218" name="Google Shape;218;p11" title="Clustered column chart showing the values of 3 series for 4 categories"/>
          <p:cNvGraphicFramePr/>
          <p:nvPr/>
        </p:nvGraphicFramePr>
        <p:xfrm>
          <a:off x="581025" y="2181225"/>
          <a:ext cx="11029950" cy="3678238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219" name="Google Shape;219;p11"/>
          <p:cNvSpPr txBox="1"/>
          <p:nvPr/>
        </p:nvSpPr>
        <p:spPr>
          <a:xfrm>
            <a:off x="8534400" y="885890"/>
            <a:ext cx="3124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White House AI Report Stat/ Quote</a:t>
            </a:r>
            <a:endParaRPr/>
          </a:p>
        </p:txBody>
      </p:sp>
      <p:sp>
        <p:nvSpPr>
          <p:cNvPr id="220" name="Google Shape;220;p11"/>
          <p:cNvSpPr txBox="1"/>
          <p:nvPr/>
        </p:nvSpPr>
        <p:spPr>
          <a:xfrm rot="-2088337">
            <a:off x="5633457" y="3315831"/>
            <a:ext cx="25146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FPO</a:t>
            </a:r>
            <a:endParaRPr/>
          </a:p>
        </p:txBody>
      </p:sp>
      <p:sp>
        <p:nvSpPr>
          <p:cNvPr id="221" name="Google Shape;221;p11"/>
          <p:cNvSpPr txBox="1"/>
          <p:nvPr/>
        </p:nvSpPr>
        <p:spPr>
          <a:xfrm>
            <a:off x="457200" y="2362200"/>
            <a:ext cx="14478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could be NAICS </a:t>
            </a:r>
            <a:r>
              <a:rPr b="0" i="0" lang="en-US" sz="1800" u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15-1210, 15-1250</a:t>
            </a:r>
            <a:r>
              <a:rPr b="0" i="0" lang="en-US" sz="1800" u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800" u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15-2041, 15-2051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11"/>
          <p:cNvSpPr txBox="1"/>
          <p:nvPr/>
        </p:nvSpPr>
        <p:spPr>
          <a:xfrm>
            <a:off x="5029200" y="586906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Source (linked)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 txBox="1"/>
          <p:nvPr>
            <p:ph type="title"/>
          </p:nvPr>
        </p:nvSpPr>
        <p:spPr>
          <a:xfrm>
            <a:off x="581192" y="5262296"/>
            <a:ext cx="10010608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-US" sz="5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TOP 3 INDUSTRIES FOR TECH JOBS</a:t>
            </a:r>
            <a:endParaRPr/>
          </a:p>
        </p:txBody>
      </p:sp>
      <p:graphicFrame>
        <p:nvGraphicFramePr>
          <p:cNvPr id="228" name="Google Shape;228;p12" title="Clustered column chart showing the values of 3 series for 4 categories"/>
          <p:cNvGraphicFramePr/>
          <p:nvPr/>
        </p:nvGraphicFramePr>
        <p:xfrm>
          <a:off x="447675" y="601663"/>
          <a:ext cx="11293475" cy="4203700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229" name="Google Shape;229;p12"/>
          <p:cNvSpPr txBox="1"/>
          <p:nvPr/>
        </p:nvSpPr>
        <p:spPr>
          <a:xfrm>
            <a:off x="8534400" y="885890"/>
            <a:ext cx="3124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White House AI Report Stat/ Quote</a:t>
            </a:r>
            <a:endParaRPr/>
          </a:p>
        </p:txBody>
      </p:sp>
      <p:sp>
        <p:nvSpPr>
          <p:cNvPr id="230" name="Google Shape;230;p12"/>
          <p:cNvSpPr txBox="1"/>
          <p:nvPr/>
        </p:nvSpPr>
        <p:spPr>
          <a:xfrm>
            <a:off x="2133600" y="615683"/>
            <a:ext cx="17526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could be top 3 industries employing computer science for years 2019-2022</a:t>
            </a:r>
            <a:endParaRPr/>
          </a:p>
        </p:txBody>
      </p:sp>
      <p:sp>
        <p:nvSpPr>
          <p:cNvPr id="231" name="Google Shape;231;p12"/>
          <p:cNvSpPr txBox="1"/>
          <p:nvPr/>
        </p:nvSpPr>
        <p:spPr>
          <a:xfrm rot="-2088337">
            <a:off x="5404857" y="1108125"/>
            <a:ext cx="25146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FPO</a:t>
            </a:r>
            <a:endParaRPr/>
          </a:p>
        </p:txBody>
      </p:sp>
      <p:sp>
        <p:nvSpPr>
          <p:cNvPr id="232" name="Google Shape;232;p12"/>
          <p:cNvSpPr txBox="1"/>
          <p:nvPr/>
        </p:nvSpPr>
        <p:spPr>
          <a:xfrm>
            <a:off x="5027612" y="4620697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Source (linked)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/>
          <p:nvPr/>
        </p:nvSpPr>
        <p:spPr>
          <a:xfrm>
            <a:off x="0" y="614406"/>
            <a:ext cx="12192000" cy="62435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8" name="Google Shape;238;p13"/>
          <p:cNvSpPr/>
          <p:nvPr/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9" name="Google Shape;239;p13"/>
          <p:cNvSpPr txBox="1"/>
          <p:nvPr>
            <p:ph type="title"/>
          </p:nvPr>
        </p:nvSpPr>
        <p:spPr>
          <a:xfrm>
            <a:off x="601255" y="702156"/>
            <a:ext cx="3409783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ill Sans"/>
              <a:buNone/>
            </a:pPr>
            <a:r>
              <a:rPr lang="en-US" sz="2400"/>
              <a:t>WAGE GROWTH </a:t>
            </a:r>
            <a:br>
              <a:rPr lang="en-US" sz="2400"/>
            </a:br>
            <a:r>
              <a:rPr lang="en-US" sz="2400"/>
              <a:t>TECH JOBS (2014-2034)</a:t>
            </a:r>
            <a:endParaRPr/>
          </a:p>
        </p:txBody>
      </p:sp>
      <p:sp>
        <p:nvSpPr>
          <p:cNvPr id="240" name="Google Shape;240;p13"/>
          <p:cNvSpPr txBox="1"/>
          <p:nvPr/>
        </p:nvSpPr>
        <p:spPr>
          <a:xfrm>
            <a:off x="601255" y="1964168"/>
            <a:ext cx="3409782" cy="4036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05156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</a:pPr>
            <a:r>
              <a:rPr b="1" lang="en-US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White House AI Report Stat/ Quote</a:t>
            </a:r>
            <a:endParaRPr b="1"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241" name="Google Shape;241;p13" title="Clustered column chart showing the values of 3 series for 4 categories"/>
          <p:cNvGraphicFramePr/>
          <p:nvPr/>
        </p:nvGraphicFramePr>
        <p:xfrm>
          <a:off x="4791522" y="1111641"/>
          <a:ext cx="6489819" cy="4655348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242" name="Google Shape;242;p13"/>
          <p:cNvSpPr txBox="1"/>
          <p:nvPr/>
        </p:nvSpPr>
        <p:spPr>
          <a:xfrm>
            <a:off x="4779117" y="1087005"/>
            <a:ext cx="14478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could be NAICS </a:t>
            </a:r>
            <a:r>
              <a:rPr b="0" i="0" lang="en-US" sz="1800" u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15-1210, 15-1250</a:t>
            </a:r>
            <a:r>
              <a:rPr b="0" i="0" lang="en-US" sz="1800" u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800" u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15-2041, 15-2051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3" name="Google Shape;243;p13"/>
          <p:cNvSpPr txBox="1"/>
          <p:nvPr/>
        </p:nvSpPr>
        <p:spPr>
          <a:xfrm rot="-2088337">
            <a:off x="8018683" y="2782430"/>
            <a:ext cx="25146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FPO</a:t>
            </a:r>
            <a:endParaRPr/>
          </a:p>
        </p:txBody>
      </p:sp>
      <p:sp>
        <p:nvSpPr>
          <p:cNvPr id="244" name="Google Shape;244;p13"/>
          <p:cNvSpPr txBox="1"/>
          <p:nvPr/>
        </p:nvSpPr>
        <p:spPr>
          <a:xfrm>
            <a:off x="7467600" y="5816084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Source (linked)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-US" sz="5200">
                <a:latin typeface="Gill Sans"/>
                <a:ea typeface="Gill Sans"/>
                <a:cs typeface="Gill Sans"/>
                <a:sym typeface="Gill Sans"/>
              </a:rPr>
              <a:t>UNEMPLOYMENT RATES</a:t>
            </a:r>
            <a:br>
              <a:rPr lang="en-US" sz="5200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TOP 3 GROWTH INDUSTRIES (2012-2022)</a:t>
            </a:r>
            <a:endParaRPr sz="5200"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250" name="Google Shape;250;p14" title="Clustered column chart showing the values of 3 series for 4 categories"/>
          <p:cNvGraphicFramePr/>
          <p:nvPr/>
        </p:nvGraphicFramePr>
        <p:xfrm>
          <a:off x="581025" y="2181225"/>
          <a:ext cx="11029950" cy="3678238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251" name="Google Shape;251;p14"/>
          <p:cNvSpPr txBox="1"/>
          <p:nvPr/>
        </p:nvSpPr>
        <p:spPr>
          <a:xfrm>
            <a:off x="8534400" y="885890"/>
            <a:ext cx="3124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White House AI Report Stat/ Quote</a:t>
            </a:r>
            <a:endParaRPr/>
          </a:p>
        </p:txBody>
      </p:sp>
      <p:sp>
        <p:nvSpPr>
          <p:cNvPr id="252" name="Google Shape;252;p14"/>
          <p:cNvSpPr txBox="1"/>
          <p:nvPr/>
        </p:nvSpPr>
        <p:spPr>
          <a:xfrm>
            <a:off x="381000" y="2133600"/>
            <a:ext cx="3352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could be tech jobs, healthcare support, healthcare practitioner, &amp;/or social services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KADOA FINDINGS - ROLES</a:t>
            </a:r>
            <a:endParaRPr/>
          </a:p>
        </p:txBody>
      </p:sp>
      <p:sp>
        <p:nvSpPr>
          <p:cNvPr id="258" name="Google Shape;258;p15"/>
          <p:cNvSpPr txBox="1"/>
          <p:nvPr>
            <p:ph idx="1" type="body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Most often occurring job postings:</a:t>
            </a:r>
            <a:endParaRPr/>
          </a:p>
          <a:p>
            <a:pPr indent="-306000" lvl="1" marL="630000" rtl="0" algn="l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/>
              <a:t>LinkedIn</a:t>
            </a:r>
            <a:endParaRPr/>
          </a:p>
          <a:p>
            <a:pPr indent="-306000" lvl="1" marL="630000" rtl="0" algn="l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/>
              <a:t>Indeed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Less often occurring job postings:</a:t>
            </a:r>
            <a:endParaRPr/>
          </a:p>
          <a:p>
            <a:pPr indent="-306000" lvl="1" marL="630000" rtl="0" algn="l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/>
              <a:t>LinkedIn</a:t>
            </a:r>
            <a:endParaRPr/>
          </a:p>
          <a:p>
            <a:pPr indent="-306000" lvl="1" marL="630000" rtl="0" algn="l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/>
              <a:t>Indeed</a:t>
            </a:r>
            <a:endParaRPr/>
          </a:p>
        </p:txBody>
      </p:sp>
      <p:grpSp>
        <p:nvGrpSpPr>
          <p:cNvPr id="259" name="Google Shape;259;p15"/>
          <p:cNvGrpSpPr/>
          <p:nvPr/>
        </p:nvGrpSpPr>
        <p:grpSpPr>
          <a:xfrm>
            <a:off x="7259827" y="2227263"/>
            <a:ext cx="3387549" cy="3633786"/>
            <a:chOff x="1071752" y="0"/>
            <a:chExt cx="3387549" cy="3633786"/>
          </a:xfrm>
        </p:grpSpPr>
        <p:sp>
          <p:nvSpPr>
            <p:cNvPr id="260" name="Google Shape;260;p15"/>
            <p:cNvSpPr/>
            <p:nvPr/>
          </p:nvSpPr>
          <p:spPr>
            <a:xfrm>
              <a:off x="1112583" y="0"/>
              <a:ext cx="1308163" cy="726757"/>
            </a:xfrm>
            <a:prstGeom prst="roundRect">
              <a:avLst>
                <a:gd fmla="val 10000" name="adj"/>
              </a:avLst>
            </a:prstGeom>
            <a:solidFill>
              <a:srgbClr val="CBCCD1">
                <a:alpha val="89803"/>
              </a:srgbClr>
            </a:solidFill>
            <a:ln cap="rnd" cmpd="sng" w="22225">
              <a:solidFill>
                <a:srgbClr val="CBCCD1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5"/>
            <p:cNvSpPr txBox="1"/>
            <p:nvPr/>
          </p:nvSpPr>
          <p:spPr>
            <a:xfrm>
              <a:off x="1133869" y="21286"/>
              <a:ext cx="1265591" cy="684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Gill Sans"/>
                <a:buNone/>
              </a:pPr>
              <a:r>
                <a:rPr lang="en-US" sz="22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Non-tech</a:t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3002152" y="0"/>
              <a:ext cx="1308163" cy="726757"/>
            </a:xfrm>
            <a:prstGeom prst="roundRect">
              <a:avLst>
                <a:gd fmla="val 10000" name="adj"/>
              </a:avLst>
            </a:prstGeom>
            <a:solidFill>
              <a:srgbClr val="CBCCD1">
                <a:alpha val="89803"/>
              </a:srgbClr>
            </a:solidFill>
            <a:ln cap="rnd" cmpd="sng" w="22225">
              <a:solidFill>
                <a:srgbClr val="CBCCD1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5"/>
            <p:cNvSpPr txBox="1"/>
            <p:nvPr/>
          </p:nvSpPr>
          <p:spPr>
            <a:xfrm>
              <a:off x="3023438" y="21286"/>
              <a:ext cx="1265591" cy="684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Gill Sans"/>
                <a:buNone/>
              </a:pPr>
              <a:r>
                <a:rPr lang="en-US" sz="22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Tech</a:t>
              </a: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2438915" y="3088718"/>
              <a:ext cx="545068" cy="545068"/>
            </a:xfrm>
            <a:prstGeom prst="triangle">
              <a:avLst>
                <a:gd fmla="val 50000" name="adj"/>
              </a:avLst>
            </a:prstGeom>
            <a:solidFill>
              <a:srgbClr val="CBCCD1">
                <a:alpha val="89803"/>
              </a:srgbClr>
            </a:solidFill>
            <a:ln cap="rnd" cmpd="sng" w="22225">
              <a:solidFill>
                <a:srgbClr val="CBCCD1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 rot="240000">
              <a:off x="1075746" y="2855151"/>
              <a:ext cx="3271407" cy="228759"/>
            </a:xfrm>
            <a:prstGeom prst="rect">
              <a:avLst/>
            </a:prstGeom>
            <a:solidFill>
              <a:srgbClr val="CBCCD1">
                <a:alpha val="89803"/>
              </a:srgbClr>
            </a:solidFill>
            <a:ln cap="rnd" cmpd="sng" w="22225">
              <a:solidFill>
                <a:srgbClr val="CBCCD1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 rot="240000">
              <a:off x="3039942" y="2283197"/>
              <a:ext cx="1305260" cy="608118"/>
            </a:xfrm>
            <a:prstGeom prst="roundRect">
              <a:avLst>
                <a:gd fmla="val 16667" name="adj"/>
              </a:avLst>
            </a:prstGeom>
            <a:solidFill>
              <a:srgbClr val="173160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 txBox="1"/>
            <p:nvPr/>
          </p:nvSpPr>
          <p:spPr>
            <a:xfrm rot="240000">
              <a:off x="3069628" y="2312883"/>
              <a:ext cx="1245888" cy="5487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Gill Sans"/>
                <a:buNone/>
              </a:pPr>
              <a:r>
                <a:rPr lang="en-US" sz="16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Data scientists</a:t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240000">
              <a:off x="3087181" y="1629115"/>
              <a:ext cx="1305260" cy="608118"/>
            </a:xfrm>
            <a:prstGeom prst="roundRect">
              <a:avLst>
                <a:gd fmla="val 16667" name="adj"/>
              </a:avLst>
            </a:prstGeom>
            <a:solidFill>
              <a:srgbClr val="173160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 txBox="1"/>
            <p:nvPr/>
          </p:nvSpPr>
          <p:spPr>
            <a:xfrm rot="240000">
              <a:off x="3116867" y="1658801"/>
              <a:ext cx="1245888" cy="5487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Gill Sans"/>
                <a:buNone/>
              </a:pPr>
              <a:r>
                <a:rPr lang="en-US" sz="16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Programmers</a:t>
              </a: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 rot="240000">
              <a:off x="3134420" y="989569"/>
              <a:ext cx="1305260" cy="608118"/>
            </a:xfrm>
            <a:prstGeom prst="roundRect">
              <a:avLst>
                <a:gd fmla="val 16667" name="adj"/>
              </a:avLst>
            </a:prstGeom>
            <a:solidFill>
              <a:srgbClr val="173160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5"/>
            <p:cNvSpPr txBox="1"/>
            <p:nvPr/>
          </p:nvSpPr>
          <p:spPr>
            <a:xfrm rot="240000">
              <a:off x="3164106" y="1019255"/>
              <a:ext cx="1245888" cy="5487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Gill Sans"/>
                <a:buNone/>
              </a:pPr>
              <a:r>
                <a:rPr lang="en-US" sz="16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LLM </a:t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 rot="240000">
              <a:off x="1168541" y="2152380"/>
              <a:ext cx="1305260" cy="608118"/>
            </a:xfrm>
            <a:prstGeom prst="roundRect">
              <a:avLst>
                <a:gd fmla="val 16667" name="adj"/>
              </a:avLst>
            </a:prstGeom>
            <a:solidFill>
              <a:srgbClr val="173160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/>
            <p:cNvSpPr txBox="1"/>
            <p:nvPr/>
          </p:nvSpPr>
          <p:spPr>
            <a:xfrm rot="240000">
              <a:off x="1198227" y="2182066"/>
              <a:ext cx="1245888" cy="5487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Gill Sans"/>
                <a:buNone/>
              </a:pPr>
              <a:r>
                <a:rPr lang="en-US" sz="16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Prompt engineers</a:t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 rot="240000">
              <a:off x="1215781" y="1498299"/>
              <a:ext cx="1305260" cy="608118"/>
            </a:xfrm>
            <a:prstGeom prst="roundRect">
              <a:avLst>
                <a:gd fmla="val 16667" name="adj"/>
              </a:avLst>
            </a:prstGeom>
            <a:solidFill>
              <a:srgbClr val="173160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/>
            <p:cNvSpPr txBox="1"/>
            <p:nvPr/>
          </p:nvSpPr>
          <p:spPr>
            <a:xfrm rot="240000">
              <a:off x="1245467" y="1527985"/>
              <a:ext cx="1245888" cy="5487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Gill Sans"/>
                <a:buNone/>
              </a:pPr>
              <a:r>
                <a:rPr lang="en-US" sz="16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Business analysts</a:t>
              </a:r>
              <a:endParaRPr/>
            </a:p>
          </p:txBody>
        </p:sp>
      </p:grpSp>
      <p:sp>
        <p:nvSpPr>
          <p:cNvPr id="276" name="Google Shape;276;p15"/>
          <p:cNvSpPr txBox="1"/>
          <p:nvPr/>
        </p:nvSpPr>
        <p:spPr>
          <a:xfrm rot="-2088337">
            <a:off x="8148057" y="2553829"/>
            <a:ext cx="25146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FPO</a:t>
            </a:r>
            <a:endParaRPr/>
          </a:p>
        </p:txBody>
      </p:sp>
      <p:sp>
        <p:nvSpPr>
          <p:cNvPr id="277" name="Google Shape;277;p15"/>
          <p:cNvSpPr txBox="1"/>
          <p:nvPr/>
        </p:nvSpPr>
        <p:spPr>
          <a:xfrm>
            <a:off x="8534400" y="885890"/>
            <a:ext cx="3124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Potential appendix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KADOA FINDINGS - SKILLS</a:t>
            </a:r>
            <a:endParaRPr/>
          </a:p>
        </p:txBody>
      </p:sp>
      <p:sp>
        <p:nvSpPr>
          <p:cNvPr id="283" name="Google Shape;283;p16"/>
          <p:cNvSpPr txBox="1"/>
          <p:nvPr>
            <p:ph idx="1" type="body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Most often occurring job skills posted:</a:t>
            </a:r>
            <a:endParaRPr/>
          </a:p>
          <a:p>
            <a:pPr indent="-306000" lvl="1" marL="630000" rtl="0" algn="l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/>
              <a:t>LinkedIn</a:t>
            </a:r>
            <a:endParaRPr/>
          </a:p>
          <a:p>
            <a:pPr indent="-306000" lvl="1" marL="630000" rtl="0" algn="l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/>
              <a:t>Indeed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Less often occurring job skills posted :</a:t>
            </a:r>
            <a:endParaRPr/>
          </a:p>
          <a:p>
            <a:pPr indent="-306000" lvl="1" marL="630000" rtl="0" algn="l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/>
              <a:t>LinkedIn</a:t>
            </a:r>
            <a:endParaRPr/>
          </a:p>
          <a:p>
            <a:pPr indent="-306000" lvl="1" marL="630000" rtl="0" algn="l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/>
              <a:t>Indeed</a:t>
            </a:r>
            <a:endParaRPr/>
          </a:p>
        </p:txBody>
      </p:sp>
      <p:grpSp>
        <p:nvGrpSpPr>
          <p:cNvPr id="284" name="Google Shape;284;p16"/>
          <p:cNvGrpSpPr/>
          <p:nvPr/>
        </p:nvGrpSpPr>
        <p:grpSpPr>
          <a:xfrm>
            <a:off x="7259827" y="2227263"/>
            <a:ext cx="3387549" cy="3633786"/>
            <a:chOff x="1071752" y="0"/>
            <a:chExt cx="3387549" cy="3633786"/>
          </a:xfrm>
        </p:grpSpPr>
        <p:sp>
          <p:nvSpPr>
            <p:cNvPr id="285" name="Google Shape;285;p16"/>
            <p:cNvSpPr/>
            <p:nvPr/>
          </p:nvSpPr>
          <p:spPr>
            <a:xfrm>
              <a:off x="1112583" y="0"/>
              <a:ext cx="1308163" cy="726757"/>
            </a:xfrm>
            <a:prstGeom prst="roundRect">
              <a:avLst>
                <a:gd fmla="val 10000" name="adj"/>
              </a:avLst>
            </a:prstGeom>
            <a:solidFill>
              <a:srgbClr val="CBCCD1">
                <a:alpha val="89803"/>
              </a:srgbClr>
            </a:solidFill>
            <a:ln cap="rnd" cmpd="sng" w="22225">
              <a:solidFill>
                <a:srgbClr val="CBCCD1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6"/>
            <p:cNvSpPr txBox="1"/>
            <p:nvPr/>
          </p:nvSpPr>
          <p:spPr>
            <a:xfrm>
              <a:off x="1133869" y="21286"/>
              <a:ext cx="1265591" cy="684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Gill Sans"/>
                <a:buNone/>
              </a:pPr>
              <a:r>
                <a:rPr lang="en-US" sz="22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Non-tech</a:t>
              </a: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3002152" y="0"/>
              <a:ext cx="1308163" cy="726757"/>
            </a:xfrm>
            <a:prstGeom prst="roundRect">
              <a:avLst>
                <a:gd fmla="val 10000" name="adj"/>
              </a:avLst>
            </a:prstGeom>
            <a:solidFill>
              <a:srgbClr val="CBCCD1">
                <a:alpha val="89803"/>
              </a:srgbClr>
            </a:solidFill>
            <a:ln cap="rnd" cmpd="sng" w="22225">
              <a:solidFill>
                <a:srgbClr val="CBCCD1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6"/>
            <p:cNvSpPr txBox="1"/>
            <p:nvPr/>
          </p:nvSpPr>
          <p:spPr>
            <a:xfrm>
              <a:off x="3023438" y="21286"/>
              <a:ext cx="1265591" cy="684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Gill Sans"/>
                <a:buNone/>
              </a:pPr>
              <a:r>
                <a:rPr lang="en-US" sz="22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Tech</a:t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2438915" y="3088718"/>
              <a:ext cx="545068" cy="545068"/>
            </a:xfrm>
            <a:prstGeom prst="triangle">
              <a:avLst>
                <a:gd fmla="val 50000" name="adj"/>
              </a:avLst>
            </a:prstGeom>
            <a:solidFill>
              <a:srgbClr val="CBCCD1">
                <a:alpha val="89803"/>
              </a:srgbClr>
            </a:solidFill>
            <a:ln cap="rnd" cmpd="sng" w="22225">
              <a:solidFill>
                <a:srgbClr val="CBCCD1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240000">
              <a:off x="1075746" y="2855151"/>
              <a:ext cx="3271407" cy="228759"/>
            </a:xfrm>
            <a:prstGeom prst="rect">
              <a:avLst/>
            </a:prstGeom>
            <a:solidFill>
              <a:srgbClr val="CBCCD1">
                <a:alpha val="89803"/>
              </a:srgbClr>
            </a:solidFill>
            <a:ln cap="rnd" cmpd="sng" w="22225">
              <a:solidFill>
                <a:srgbClr val="CBCCD1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240000">
              <a:off x="3039942" y="2283197"/>
              <a:ext cx="1305260" cy="608118"/>
            </a:xfrm>
            <a:prstGeom prst="roundRect">
              <a:avLst>
                <a:gd fmla="val 16667" name="adj"/>
              </a:avLst>
            </a:prstGeom>
            <a:solidFill>
              <a:srgbClr val="173160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 txBox="1"/>
            <p:nvPr/>
          </p:nvSpPr>
          <p:spPr>
            <a:xfrm rot="240000">
              <a:off x="3069628" y="2312883"/>
              <a:ext cx="1245888" cy="5487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Gill Sans"/>
                <a:buNone/>
              </a:pPr>
              <a:r>
                <a:rPr lang="en-US" sz="16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Building Transformers</a:t>
              </a: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 rot="240000">
              <a:off x="3087181" y="1629115"/>
              <a:ext cx="1305260" cy="608118"/>
            </a:xfrm>
            <a:prstGeom prst="roundRect">
              <a:avLst>
                <a:gd fmla="val 16667" name="adj"/>
              </a:avLst>
            </a:prstGeom>
            <a:solidFill>
              <a:srgbClr val="173160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 txBox="1"/>
            <p:nvPr/>
          </p:nvSpPr>
          <p:spPr>
            <a:xfrm rot="240000">
              <a:off x="3116867" y="1658801"/>
              <a:ext cx="1245888" cy="5487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Gill Sans"/>
                <a:buNone/>
              </a:pPr>
              <a:r>
                <a:rPr lang="en-US" sz="16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VS Code</a:t>
              </a: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 rot="240000">
              <a:off x="3134420" y="989569"/>
              <a:ext cx="1305260" cy="608118"/>
            </a:xfrm>
            <a:prstGeom prst="roundRect">
              <a:avLst>
                <a:gd fmla="val 16667" name="adj"/>
              </a:avLst>
            </a:prstGeom>
            <a:solidFill>
              <a:srgbClr val="173160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6"/>
            <p:cNvSpPr txBox="1"/>
            <p:nvPr/>
          </p:nvSpPr>
          <p:spPr>
            <a:xfrm rot="240000">
              <a:off x="3164106" y="1019255"/>
              <a:ext cx="1245888" cy="5487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Gill Sans"/>
                <a:buNone/>
              </a:pPr>
              <a:r>
                <a:rPr lang="en-US" sz="16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Python </a:t>
              </a: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 rot="240000">
              <a:off x="1168541" y="2152380"/>
              <a:ext cx="1305260" cy="608118"/>
            </a:xfrm>
            <a:prstGeom prst="roundRect">
              <a:avLst>
                <a:gd fmla="val 16667" name="adj"/>
              </a:avLst>
            </a:prstGeom>
            <a:solidFill>
              <a:srgbClr val="173160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6"/>
            <p:cNvSpPr txBox="1"/>
            <p:nvPr/>
          </p:nvSpPr>
          <p:spPr>
            <a:xfrm rot="240000">
              <a:off x="1198227" y="2182066"/>
              <a:ext cx="1245888" cy="5487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Gill Sans"/>
                <a:buNone/>
              </a:pPr>
              <a:r>
                <a:rPr lang="en-US" sz="16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Information architecture</a:t>
              </a: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 rot="240000">
              <a:off x="1215781" y="1498299"/>
              <a:ext cx="1305260" cy="608118"/>
            </a:xfrm>
            <a:prstGeom prst="roundRect">
              <a:avLst>
                <a:gd fmla="val 16667" name="adj"/>
              </a:avLst>
            </a:prstGeom>
            <a:solidFill>
              <a:srgbClr val="173160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/>
            <p:cNvSpPr txBox="1"/>
            <p:nvPr/>
          </p:nvSpPr>
          <p:spPr>
            <a:xfrm rot="240000">
              <a:off x="1245467" y="1527985"/>
              <a:ext cx="1245888" cy="5487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Gill Sans"/>
                <a:buNone/>
              </a:pPr>
              <a:r>
                <a:rPr lang="en-US" sz="16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Prompt building</a:t>
              </a:r>
              <a:endParaRPr/>
            </a:p>
          </p:txBody>
        </p:sp>
      </p:grpSp>
      <p:sp>
        <p:nvSpPr>
          <p:cNvPr id="301" name="Google Shape;301;p16"/>
          <p:cNvSpPr txBox="1"/>
          <p:nvPr/>
        </p:nvSpPr>
        <p:spPr>
          <a:xfrm rot="-2088337">
            <a:off x="8148057" y="2553829"/>
            <a:ext cx="25146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FPO</a:t>
            </a:r>
            <a:endParaRPr/>
          </a:p>
        </p:txBody>
      </p:sp>
      <p:sp>
        <p:nvSpPr>
          <p:cNvPr id="302" name="Google Shape;302;p16"/>
          <p:cNvSpPr txBox="1"/>
          <p:nvPr/>
        </p:nvSpPr>
        <p:spPr>
          <a:xfrm>
            <a:off x="8534400" y="885890"/>
            <a:ext cx="3124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Potential appendix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9" name="Google Shape;309;p17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0" name="Google Shape;310;p17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1" name="Google Shape;311;p17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2" name="Google Shape;312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stone surface with writing on it&#10;&#10;Description automatically generated" id="313" name="Google Shape;313;p17"/>
          <p:cNvPicPr preferRelativeResize="0"/>
          <p:nvPr/>
        </p:nvPicPr>
        <p:blipFill rotWithShape="1">
          <a:blip r:embed="rId3">
            <a:alphaModFix/>
          </a:blip>
          <a:srcRect b="8552" l="0" r="9091" t="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17"/>
          <p:cNvGrpSpPr/>
          <p:nvPr/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315" name="Google Shape;315;p17"/>
            <p:cNvSpPr/>
            <p:nvPr/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6862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17" name="Google Shape;317;p17"/>
          <p:cNvSpPr txBox="1"/>
          <p:nvPr>
            <p:ph type="title"/>
          </p:nvPr>
        </p:nvSpPr>
        <p:spPr>
          <a:xfrm>
            <a:off x="584200" y="2142067"/>
            <a:ext cx="3412067" cy="2971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 sz="3600"/>
              <a:t>WHAT WE LEARNED</a:t>
            </a:r>
            <a:endParaRPr/>
          </a:p>
        </p:txBody>
      </p:sp>
      <p:sp>
        <p:nvSpPr>
          <p:cNvPr id="318" name="Google Shape;318;p17"/>
          <p:cNvSpPr txBox="1"/>
          <p:nvPr/>
        </p:nvSpPr>
        <p:spPr>
          <a:xfrm>
            <a:off x="9607639" y="6657945"/>
            <a:ext cx="2584361" cy="2000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u="sng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by Unknown Author is licensed under </a:t>
            </a:r>
            <a:r>
              <a:rPr lang="en-US" sz="700" u="sng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BY-SA-NC</a:t>
            </a:r>
            <a:endParaRPr sz="7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RESULTS &amp; CONCLUSIONS</a:t>
            </a:r>
            <a:endParaRPr/>
          </a:p>
        </p:txBody>
      </p:sp>
      <p:sp>
        <p:nvSpPr>
          <p:cNvPr id="324" name="Google Shape;324;p18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Crystal is great to have on a team. ☺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This pilot is a pain in the ass but so worth it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Get your resume &amp; portfolio ready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Now is the best time to be in AI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1" name="Google Shape;331;p1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2" name="Google Shape;332;p1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3" name="Google Shape;333;p19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4" name="Google Shape;334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close up of a light bulb&#10;&#10;Description automatically generated" id="335" name="Google Shape;335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788" l="0" r="9091" t="13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19"/>
          <p:cNvGrpSpPr/>
          <p:nvPr/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337" name="Google Shape;337;p19"/>
            <p:cNvSpPr/>
            <p:nvPr/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6862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39" name="Google Shape;339;p19"/>
          <p:cNvSpPr txBox="1"/>
          <p:nvPr>
            <p:ph type="title"/>
          </p:nvPr>
        </p:nvSpPr>
        <p:spPr>
          <a:xfrm>
            <a:off x="584200" y="2142067"/>
            <a:ext cx="3412067" cy="2971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 sz="3600"/>
              <a:t>FUTURE RESEARCH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EXECUTIVE SUMMARY</a:t>
            </a:r>
            <a:endParaRPr/>
          </a:p>
        </p:txBody>
      </p:sp>
      <p:sp>
        <p:nvSpPr>
          <p:cNvPr id="114" name="Google Shape;114;p2"/>
          <p:cNvSpPr txBox="1"/>
          <p:nvPr>
            <p:ph idx="1" type="body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Project Overview</a:t>
            </a:r>
            <a:endParaRPr/>
          </a:p>
          <a:p>
            <a:pPr indent="-306000" lvl="1" marL="630000" rtl="0" algn="l">
              <a:spcBef>
                <a:spcPts val="896"/>
              </a:spcBef>
              <a:spcAft>
                <a:spcPts val="0"/>
              </a:spcAft>
              <a:buSzPct val="92000"/>
              <a:buChar char="◼"/>
            </a:pPr>
            <a:r>
              <a:rPr lang="en-US"/>
              <a:t>Questions to answer:</a:t>
            </a:r>
            <a:endParaRPr/>
          </a:p>
          <a:p>
            <a:pPr indent="-270000" lvl="2" marL="900000" rtl="0" algn="l">
              <a:spcBef>
                <a:spcPts val="859"/>
              </a:spcBef>
              <a:spcAft>
                <a:spcPts val="0"/>
              </a:spcAft>
              <a:buSzPct val="92000"/>
              <a:buChar char="◼"/>
            </a:pPr>
            <a:r>
              <a:rPr lang="en-US"/>
              <a:t>What does the BLS employment data say about how technology jobs have changed in the past?</a:t>
            </a:r>
            <a:endParaRPr/>
          </a:p>
          <a:p>
            <a:pPr indent="-270000" lvl="2" marL="900000" rtl="0" algn="l">
              <a:spcBef>
                <a:spcPts val="859"/>
              </a:spcBef>
              <a:spcAft>
                <a:spcPts val="0"/>
              </a:spcAft>
              <a:buSzPct val="92000"/>
              <a:buChar char="◼"/>
            </a:pPr>
            <a:r>
              <a:rPr lang="en-US"/>
              <a:t>What does the BLS employment data say about how technology jobs are likely to change in the future?</a:t>
            </a:r>
            <a:endParaRPr/>
          </a:p>
          <a:p>
            <a:pPr indent="-270000" lvl="2" marL="900000" rtl="0" algn="l">
              <a:spcBef>
                <a:spcPts val="859"/>
              </a:spcBef>
              <a:spcAft>
                <a:spcPts val="0"/>
              </a:spcAft>
              <a:buSzPct val="92000"/>
              <a:buChar char="◼"/>
            </a:pPr>
            <a:r>
              <a:rPr lang="en-US"/>
              <a:t>What does the BLS employment data say about the change in technology roles relative to other occupations?</a:t>
            </a:r>
            <a:endParaRPr/>
          </a:p>
          <a:p>
            <a:pPr indent="-270000" lvl="2" marL="900000" rtl="0" algn="l">
              <a:spcBef>
                <a:spcPts val="859"/>
              </a:spcBef>
              <a:spcAft>
                <a:spcPts val="0"/>
              </a:spcAft>
              <a:buSzPct val="92000"/>
              <a:buChar char="◼"/>
            </a:pPr>
            <a:r>
              <a:rPr lang="en-US"/>
              <a:t>What does the BLS employment data say about the change in technology roles within specific industries?</a:t>
            </a:r>
            <a:endParaRPr/>
          </a:p>
          <a:p>
            <a:pPr indent="-270000" lvl="2" marL="900000" rtl="0" algn="l">
              <a:spcBef>
                <a:spcPts val="859"/>
              </a:spcBef>
              <a:spcAft>
                <a:spcPts val="0"/>
              </a:spcAft>
              <a:buSzPct val="92000"/>
              <a:buChar char="◼"/>
            </a:pPr>
            <a:r>
              <a:rPr lang="en-US"/>
              <a:t>What does the BLS employment data say about median wage for technology workers?</a:t>
            </a:r>
            <a:endParaRPr/>
          </a:p>
          <a:p>
            <a:pPr indent="-270000" lvl="2" marL="900000" rtl="0" algn="l">
              <a:spcBef>
                <a:spcPts val="859"/>
              </a:spcBef>
              <a:spcAft>
                <a:spcPts val="0"/>
              </a:spcAft>
              <a:buSzPct val="92000"/>
              <a:buChar char="◼"/>
            </a:pPr>
            <a:r>
              <a:rPr lang="en-US"/>
              <a:t>What is happening now with AI-related jobs? (potential, supplementary data analysis and/or reports)</a:t>
            </a:r>
            <a:endParaRPr/>
          </a:p>
        </p:txBody>
      </p:sp>
      <p:sp>
        <p:nvSpPr>
          <p:cNvPr id="115" name="Google Shape;115;p2"/>
          <p:cNvSpPr txBox="1"/>
          <p:nvPr>
            <p:ph idx="2" type="body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How We Approached the Project</a:t>
            </a:r>
            <a:endParaRPr/>
          </a:p>
          <a:p>
            <a:pPr indent="-306000" lvl="0" marL="306000" rtl="0" algn="l">
              <a:spcBef>
                <a:spcPts val="933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How We Approached the Data Sourcing, Manipulation &amp; Analysis</a:t>
            </a:r>
            <a:endParaRPr/>
          </a:p>
          <a:p>
            <a:pPr indent="-306000" lvl="0" marL="306000" rtl="0" algn="l">
              <a:spcBef>
                <a:spcPts val="933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What We Learned</a:t>
            </a:r>
            <a:endParaRPr/>
          </a:p>
          <a:p>
            <a:pPr indent="-306000" lvl="0" marL="306000" rtl="0" algn="l">
              <a:spcBef>
                <a:spcPts val="933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Results &amp; Conclusions</a:t>
            </a:r>
            <a:endParaRPr/>
          </a:p>
          <a:p>
            <a:pPr indent="-306000" lvl="0" marL="306000" rtl="0" algn="l">
              <a:spcBef>
                <a:spcPts val="933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Remaining Questions for Future Exploration</a:t>
            </a:r>
            <a:endParaRPr/>
          </a:p>
          <a:p>
            <a:pPr indent="-306000" lvl="0" marL="306000" rtl="0" algn="l">
              <a:spcBef>
                <a:spcPts val="933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Appendix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AREAS TO EXPLORE WITH FUTURE RESEARCH</a:t>
            </a:r>
            <a:endParaRPr/>
          </a:p>
        </p:txBody>
      </p:sp>
      <p:sp>
        <p:nvSpPr>
          <p:cNvPr id="345" name="Google Shape;345;p20"/>
          <p:cNvSpPr txBox="1"/>
          <p:nvPr>
            <p:ph idx="1" type="body"/>
          </p:nvPr>
        </p:nvSpPr>
        <p:spPr>
          <a:xfrm>
            <a:off x="581192" y="2743200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Analysis by geography (who wants to live somewhere warmer?)</a:t>
            </a:r>
            <a:endParaRPr/>
          </a:p>
          <a:p>
            <a:pPr indent="-306000" lvl="0" marL="306000" rtl="0" algn="l">
              <a:spcBef>
                <a:spcPts val="879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Kadeo accessing BLS stats</a:t>
            </a:r>
            <a:endParaRPr/>
          </a:p>
          <a:p>
            <a:pPr indent="-306000" lvl="0" marL="306000" rtl="0" algn="l">
              <a:spcBef>
                <a:spcPts val="879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AI-related occupations as its own, new role (White House quote)</a:t>
            </a:r>
            <a:endParaRPr/>
          </a:p>
          <a:p>
            <a:pPr indent="-306000" lvl="0" marL="306000" rtl="0" algn="l">
              <a:spcBef>
                <a:spcPts val="879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Which roles are likely to be augmented by AI?</a:t>
            </a:r>
            <a:endParaRPr/>
          </a:p>
          <a:p>
            <a:pPr indent="-306000" lvl="1" marL="630000" rtl="0" algn="l">
              <a:spcBef>
                <a:spcPts val="848"/>
              </a:spcBef>
              <a:spcAft>
                <a:spcPts val="0"/>
              </a:spcAft>
              <a:buSzPct val="92000"/>
              <a:buChar char="◼"/>
            </a:pPr>
            <a:r>
              <a:rPr lang="en-US"/>
              <a:t>How many US jobs does that change and in which industries?</a:t>
            </a:r>
            <a:endParaRPr/>
          </a:p>
          <a:p>
            <a:pPr indent="-306000" lvl="1" marL="630000" rtl="0" algn="l">
              <a:spcBef>
                <a:spcPts val="848"/>
              </a:spcBef>
              <a:spcAft>
                <a:spcPts val="0"/>
              </a:spcAft>
              <a:buSzPct val="92000"/>
              <a:buChar char="◼"/>
            </a:pPr>
            <a:r>
              <a:rPr lang="en-US"/>
              <a:t>How can that workforce skill up in preparation for changes to come?</a:t>
            </a:r>
            <a:endParaRPr/>
          </a:p>
          <a:p>
            <a:pPr indent="-306000" lvl="0" marL="306000" rtl="0" algn="l">
              <a:spcBef>
                <a:spcPts val="879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Which roles are likely to be automated by AI?</a:t>
            </a:r>
            <a:endParaRPr/>
          </a:p>
          <a:p>
            <a:pPr indent="-306000" lvl="1" marL="630000" rtl="0" algn="l">
              <a:spcBef>
                <a:spcPts val="848"/>
              </a:spcBef>
              <a:spcAft>
                <a:spcPts val="0"/>
              </a:spcAft>
              <a:buSzPct val="92000"/>
              <a:buChar char="◼"/>
            </a:pPr>
            <a:r>
              <a:rPr lang="en-US"/>
              <a:t>How many US jobs does that eliminate and in which industries?</a:t>
            </a:r>
            <a:endParaRPr/>
          </a:p>
          <a:p>
            <a:pPr indent="-306000" lvl="1" marL="630000" rtl="0" algn="l">
              <a:spcBef>
                <a:spcPts val="848"/>
              </a:spcBef>
              <a:spcAft>
                <a:spcPts val="0"/>
              </a:spcAft>
              <a:buSzPct val="92000"/>
              <a:buChar char="◼"/>
            </a:pPr>
            <a:r>
              <a:rPr lang="en-US"/>
              <a:t>How can that workforce reskill in preparation for changes to come?</a:t>
            </a:r>
            <a:endParaRPr/>
          </a:p>
          <a:p>
            <a:pPr indent="-306000" lvl="0" marL="306000" rtl="0" algn="l">
              <a:spcBef>
                <a:spcPts val="879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What new roles and industries are likely to be created by AI?</a:t>
            </a:r>
            <a:endParaRPr/>
          </a:p>
          <a:p>
            <a:pPr indent="-306000" lvl="1" marL="630000" rtl="0" algn="l">
              <a:spcBef>
                <a:spcPts val="848"/>
              </a:spcBef>
              <a:spcAft>
                <a:spcPts val="0"/>
              </a:spcAft>
              <a:buSzPct val="92000"/>
              <a:buChar char="◼"/>
            </a:pPr>
            <a:r>
              <a:rPr lang="en-US"/>
              <a:t>What new industries may be created?</a:t>
            </a:r>
            <a:endParaRPr/>
          </a:p>
          <a:p>
            <a:pPr indent="-306000" lvl="1" marL="630000" rtl="0" algn="l">
              <a:spcBef>
                <a:spcPts val="848"/>
              </a:spcBef>
              <a:spcAft>
                <a:spcPts val="0"/>
              </a:spcAft>
              <a:buSzPct val="92000"/>
              <a:buChar char="◼"/>
            </a:pPr>
            <a:r>
              <a:rPr lang="en-US"/>
              <a:t>What new roles in existing industries may be created?</a:t>
            </a:r>
            <a:endParaRPr/>
          </a:p>
          <a:p>
            <a:pPr indent="-306000" lvl="0" marL="306000" rtl="0" algn="l">
              <a:spcBef>
                <a:spcPts val="879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How will companies be able to access or build the skills they need related to AI roles?</a:t>
            </a:r>
            <a:endParaRPr/>
          </a:p>
          <a:p>
            <a:pPr indent="-224504" lvl="0" marL="306000" rtl="0" algn="l">
              <a:spcBef>
                <a:spcPts val="879"/>
              </a:spcBef>
              <a:spcAft>
                <a:spcPts val="0"/>
              </a:spcAft>
              <a:buSzPct val="91999"/>
              <a:buNone/>
            </a:pPr>
            <a:r>
              <a:t/>
            </a:r>
            <a:endParaRPr/>
          </a:p>
          <a:p>
            <a:pPr indent="-233559" lvl="1" marL="630000" rtl="0" algn="l">
              <a:spcBef>
                <a:spcPts val="848"/>
              </a:spcBef>
              <a:spcAft>
                <a:spcPts val="0"/>
              </a:spcAft>
              <a:buSzPct val="92000"/>
              <a:buNone/>
            </a:pPr>
            <a:r>
              <a:t/>
            </a:r>
            <a:endParaRPr/>
          </a:p>
          <a:p>
            <a:pPr indent="-233559" lvl="1" marL="630000" rtl="0" algn="l">
              <a:spcBef>
                <a:spcPts val="848"/>
              </a:spcBef>
              <a:spcAft>
                <a:spcPts val="0"/>
              </a:spcAft>
              <a:buSzPct val="92000"/>
              <a:buNone/>
            </a:pPr>
            <a:r>
              <a:t/>
            </a:r>
            <a:endParaRPr/>
          </a:p>
          <a:p>
            <a:pPr indent="-224504" lvl="0" marL="306000" rtl="0" algn="l">
              <a:spcBef>
                <a:spcPts val="879"/>
              </a:spcBef>
              <a:spcAft>
                <a:spcPts val="0"/>
              </a:spcAft>
              <a:buSzPct val="91999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"/>
          <p:cNvSpPr txBox="1"/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en-US"/>
              <a:t>APPENDIX</a:t>
            </a:r>
            <a:endParaRPr/>
          </a:p>
        </p:txBody>
      </p:sp>
      <p:sp>
        <p:nvSpPr>
          <p:cNvPr id="351" name="Google Shape;351;p21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/>
              <a:t>SUPPLEMENTARY READING AND RESOURCES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2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BLS DATA EXAMPLES</a:t>
            </a:r>
            <a:endParaRPr/>
          </a:p>
        </p:txBody>
      </p:sp>
      <p:pic>
        <p:nvPicPr>
          <p:cNvPr descr="A screenshot of a computer&#10;&#10;Description automatically generated" id="357" name="Google Shape;357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" y="2540327"/>
            <a:ext cx="5422900" cy="30076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358" name="Google Shape;358;p22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0776" y="2227263"/>
            <a:ext cx="5257498" cy="363378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2"/>
          <p:cNvSpPr txBox="1"/>
          <p:nvPr/>
        </p:nvSpPr>
        <p:spPr>
          <a:xfrm rot="-2088337">
            <a:off x="5252457" y="3192701"/>
            <a:ext cx="25146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FPO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hands protecting a group of people&#10;&#10;Description automatically generated" id="126" name="Google Shape;126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2" l="5922" r="8878" t="0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/>
          <p:nvPr/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3"/>
          <p:cNvSpPr txBox="1"/>
          <p:nvPr>
            <p:ph type="title"/>
          </p:nvPr>
        </p:nvSpPr>
        <p:spPr>
          <a:xfrm>
            <a:off x="8296275" y="1419225"/>
            <a:ext cx="3081576" cy="20858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rPr lang="en-US" sz="3600">
                <a:solidFill>
                  <a:srgbClr val="FFFFFF"/>
                </a:solidFill>
              </a:rPr>
              <a:t>HOW WE APPROACHED THE PROJECT</a:t>
            </a:r>
            <a:endParaRPr/>
          </a:p>
        </p:txBody>
      </p:sp>
      <p:grpSp>
        <p:nvGrpSpPr>
          <p:cNvPr id="129" name="Google Shape;129;p3"/>
          <p:cNvGrpSpPr/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30" name="Google Shape;130;p3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READY, FIRE, AIM</a:t>
            </a:r>
            <a:endParaRPr/>
          </a:p>
        </p:txBody>
      </p:sp>
      <p:sp>
        <p:nvSpPr>
          <p:cNvPr id="138" name="Google Shape;138;p4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10000"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Project review</a:t>
            </a:r>
            <a:endParaRPr/>
          </a:p>
          <a:p>
            <a:pPr indent="-306000" lvl="0" marL="306000" rtl="0" algn="l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Discussion of data sources &amp; decision on BLS</a:t>
            </a:r>
            <a:endParaRPr/>
          </a:p>
          <a:p>
            <a:pPr indent="-306000" lvl="0" marL="306000" rtl="0" algn="l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Project timeline &amp; outline</a:t>
            </a:r>
            <a:endParaRPr/>
          </a:p>
          <a:p>
            <a:pPr indent="-306000" lvl="0" marL="306000" rtl="0" algn="l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Tutoring session &amp; initial pull of BLS data</a:t>
            </a:r>
            <a:endParaRPr/>
          </a:p>
          <a:p>
            <a:pPr indent="-306000" lvl="0" marL="306000" rtl="0" algn="l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Deeper data review &amp; pivots</a:t>
            </a:r>
            <a:endParaRPr/>
          </a:p>
          <a:p>
            <a:pPr indent="-306000" lvl="0" marL="306000" rtl="0" algn="l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Illustrative examples of story we could tell (initial presentation creation)</a:t>
            </a:r>
            <a:endParaRPr/>
          </a:p>
          <a:p>
            <a:pPr indent="-306000" lvl="0" marL="306000" rtl="0" algn="l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Selection of specific types of data</a:t>
            </a:r>
            <a:endParaRPr/>
          </a:p>
          <a:p>
            <a:pPr indent="-306000" lvl="0" marL="306000" rtl="0" algn="l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Coding, testing, GitHub load, rinse, wash, repeat</a:t>
            </a:r>
            <a:endParaRPr/>
          </a:p>
          <a:p>
            <a:pPr indent="-306000" lvl="0" marL="306000" rtl="0" algn="l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Documentation (ReadMe)</a:t>
            </a:r>
            <a:endParaRPr/>
          </a:p>
          <a:p>
            <a:pPr indent="-306000" lvl="0" marL="306000" rtl="0" algn="l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Tutoring session (2) + Kadoa Co-founder discussion</a:t>
            </a:r>
            <a:endParaRPr/>
          </a:p>
          <a:p>
            <a:pPr indent="-306000" lvl="0" marL="306000" rtl="0" algn="l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Final analysis &amp; presentation refinement</a:t>
            </a:r>
            <a:endParaRPr/>
          </a:p>
          <a:p>
            <a:pPr indent="-216617" lvl="0" marL="306000" rtl="0" algn="l">
              <a:spcBef>
                <a:spcPts val="906"/>
              </a:spcBef>
              <a:spcAft>
                <a:spcPts val="0"/>
              </a:spcAft>
              <a:buSzPct val="91999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0" y="638175"/>
            <a:ext cx="12191999" cy="6219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person wearing a cowboy hat holding a rope&#10;&#10;Description automatically generated" id="150" name="Google Shape;150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2" l="9557" r="17374" t="0"/>
          <a:stretch/>
        </p:blipFill>
        <p:spPr>
          <a:xfrm>
            <a:off x="446533" y="723899"/>
            <a:ext cx="6202841" cy="566666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/>
          <p:nvPr/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" name="Google Shape;152;p5"/>
          <p:cNvSpPr txBox="1"/>
          <p:nvPr>
            <p:ph type="title"/>
          </p:nvPr>
        </p:nvSpPr>
        <p:spPr>
          <a:xfrm>
            <a:off x="7261934" y="1419225"/>
            <a:ext cx="4115917" cy="20858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HOW WE APPROACHED THE DATA SOURCING, MANIPULATION &amp; ANALYSIS</a:t>
            </a:r>
            <a:endParaRPr/>
          </a:p>
        </p:txBody>
      </p:sp>
      <p:grpSp>
        <p:nvGrpSpPr>
          <p:cNvPr id="153" name="Google Shape;153;p5"/>
          <p:cNvGrpSpPr/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4" name="Google Shape;154;p5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GETTING OUR HANDS ON SOME, BUT NOT TOO, MUCH DATA</a:t>
            </a:r>
            <a:endParaRPr/>
          </a:p>
        </p:txBody>
      </p:sp>
      <p:sp>
        <p:nvSpPr>
          <p:cNvPr id="162" name="Google Shape;162;p6"/>
          <p:cNvSpPr txBox="1"/>
          <p:nvPr>
            <p:ph idx="1" type="body"/>
          </p:nvPr>
        </p:nvSpPr>
        <p:spPr>
          <a:xfrm>
            <a:off x="581193" y="2228003"/>
            <a:ext cx="5422390" cy="3791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The Approach</a:t>
            </a:r>
            <a:endParaRPr/>
          </a:p>
          <a:p>
            <a:pPr indent="-306000" lvl="1" marL="630000" rtl="0" algn="l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/>
              <a:t>URLs for initial analysis: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https://www.bls.gov/help/hlpforma.htm</a:t>
            </a:r>
            <a:endParaRPr/>
          </a:p>
          <a:p>
            <a:pPr indent="-306000" lvl="1" marL="630000" rtl="0" algn="l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/>
              <a:t>API access: https://www.bls.gov/developers/api_python.htm</a:t>
            </a:r>
            <a:endParaRPr/>
          </a:p>
          <a:p>
            <a:pPr indent="-306000" lvl="1" marL="630000" rtl="0" algn="l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/>
              <a:t>Breaking down code, data merges &amp; manipulation, data visualization</a:t>
            </a:r>
            <a:endParaRPr/>
          </a:p>
          <a:p>
            <a:pPr indent="-306000" lvl="1" marL="630000" rtl="0" algn="l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/>
              <a:t>Pivot: Computer science roles for multiple NAICS + Job data for AI-related roles</a:t>
            </a:r>
            <a:endParaRPr/>
          </a:p>
          <a:p>
            <a:pPr indent="-306000" lvl="1" marL="630000" rtl="0" algn="l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/>
              <a:t>Supplementary information (BLS, White House report, tutoring sessions, Kadoa Co-founder discussion)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Kadoa (potential)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/>
          </a:p>
        </p:txBody>
      </p:sp>
      <p:pic>
        <p:nvPicPr>
          <p:cNvPr descr="A screenshot of a computer&#10;&#10;Description automatically generated" id="163" name="Google Shape;163;p6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1093" y="2227263"/>
            <a:ext cx="4256864" cy="3633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close up of a light bulb&#10;&#10;Description automatically generated" id="174" name="Google Shape;174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" l="21401" r="4298" t="0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/>
          <p:nvPr/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p7"/>
          <p:cNvSpPr txBox="1"/>
          <p:nvPr>
            <p:ph type="title"/>
          </p:nvPr>
        </p:nvSpPr>
        <p:spPr>
          <a:xfrm>
            <a:off x="8296275" y="1419225"/>
            <a:ext cx="3081576" cy="20858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rPr lang="en-US" sz="3600">
                <a:solidFill>
                  <a:srgbClr val="FFFFFF"/>
                </a:solidFill>
              </a:rPr>
              <a:t>WHAT WE LEARNED</a:t>
            </a:r>
            <a:endParaRPr/>
          </a:p>
        </p:txBody>
      </p:sp>
      <p:grpSp>
        <p:nvGrpSpPr>
          <p:cNvPr id="177" name="Google Shape;177;p7"/>
          <p:cNvGrpSpPr/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8" name="Google Shape;178;p7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KEY FINDINGS FROM BLS DATA</a:t>
            </a:r>
            <a:endParaRPr/>
          </a:p>
        </p:txBody>
      </p:sp>
      <p:sp>
        <p:nvSpPr>
          <p:cNvPr id="187" name="Google Shape;187;p8"/>
          <p:cNvSpPr txBox="1"/>
          <p:nvPr>
            <p:ph idx="1" type="body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Employment’s about to get rocky, yo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Certain computer science jobs are at risk for automation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Be glad you’re in this bootcamp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Rise of the Machines is gonna be a rollercoaster, so now’s a really good time to get into AI</a:t>
            </a:r>
            <a:endParaRPr/>
          </a:p>
        </p:txBody>
      </p:sp>
      <p:pic>
        <p:nvPicPr>
          <p:cNvPr id="188" name="Google Shape;188;p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400" y="2079008"/>
            <a:ext cx="5025584" cy="363378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8"/>
          <p:cNvSpPr txBox="1"/>
          <p:nvPr/>
        </p:nvSpPr>
        <p:spPr>
          <a:xfrm rot="-2088337">
            <a:off x="7157457" y="3315830"/>
            <a:ext cx="25146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FPO</a:t>
            </a:r>
            <a:endParaRPr/>
          </a:p>
        </p:txBody>
      </p:sp>
      <p:sp>
        <p:nvSpPr>
          <p:cNvPr id="190" name="Google Shape;190;p8"/>
          <p:cNvSpPr txBox="1"/>
          <p:nvPr/>
        </p:nvSpPr>
        <p:spPr>
          <a:xfrm>
            <a:off x="8534400" y="885890"/>
            <a:ext cx="3124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White House AI Report Stat/ Quote</a:t>
            </a:r>
            <a:endParaRPr/>
          </a:p>
        </p:txBody>
      </p:sp>
      <p:sp>
        <p:nvSpPr>
          <p:cNvPr id="191" name="Google Shape;191;p8"/>
          <p:cNvSpPr txBox="1"/>
          <p:nvPr/>
        </p:nvSpPr>
        <p:spPr>
          <a:xfrm>
            <a:off x="8077200" y="5861050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Source (linked)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2019-2022 TECH JOBS (ANNUAL)</a:t>
            </a:r>
            <a:endParaRPr/>
          </a:p>
        </p:txBody>
      </p:sp>
      <p:graphicFrame>
        <p:nvGraphicFramePr>
          <p:cNvPr id="197" name="Google Shape;197;p9" title="Clustered column chart showing the values of 3 series for 4 categories"/>
          <p:cNvGraphicFramePr/>
          <p:nvPr/>
        </p:nvGraphicFramePr>
        <p:xfrm>
          <a:off x="581025" y="2181225"/>
          <a:ext cx="11029950" cy="3678238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198" name="Google Shape;198;p9"/>
          <p:cNvSpPr txBox="1"/>
          <p:nvPr/>
        </p:nvSpPr>
        <p:spPr>
          <a:xfrm>
            <a:off x="8534400" y="885890"/>
            <a:ext cx="3124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White House AI Report Stat/ Quote</a:t>
            </a:r>
            <a:endParaRPr/>
          </a:p>
        </p:txBody>
      </p:sp>
      <p:sp>
        <p:nvSpPr>
          <p:cNvPr id="199" name="Google Shape;199;p9"/>
          <p:cNvSpPr txBox="1"/>
          <p:nvPr/>
        </p:nvSpPr>
        <p:spPr>
          <a:xfrm rot="-2088337">
            <a:off x="5633457" y="3315831"/>
            <a:ext cx="25146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FPO</a:t>
            </a:r>
            <a:endParaRPr/>
          </a:p>
        </p:txBody>
      </p:sp>
      <p:sp>
        <p:nvSpPr>
          <p:cNvPr id="200" name="Google Shape;200;p9"/>
          <p:cNvSpPr txBox="1"/>
          <p:nvPr/>
        </p:nvSpPr>
        <p:spPr>
          <a:xfrm>
            <a:off x="457200" y="2362200"/>
            <a:ext cx="14478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could be NAICS </a:t>
            </a:r>
            <a:r>
              <a:rPr b="0" i="0" lang="en-US" sz="1800" u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15-1210, 15-1250</a:t>
            </a:r>
            <a:r>
              <a:rPr b="0" i="0" lang="en-US" sz="1800" u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800" u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15-2041, 15-2051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" name="Google Shape;201;p9"/>
          <p:cNvSpPr txBox="1"/>
          <p:nvPr/>
        </p:nvSpPr>
        <p:spPr>
          <a:xfrm>
            <a:off x="5029200" y="586906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Source (linked)</a:t>
            </a:r>
            <a:endParaRPr/>
          </a:p>
        </p:txBody>
      </p:sp>
      <p:sp>
        <p:nvSpPr>
          <p:cNvPr id="202" name="Google Shape;202;p9"/>
          <p:cNvSpPr txBox="1"/>
          <p:nvPr/>
        </p:nvSpPr>
        <p:spPr>
          <a:xfrm>
            <a:off x="581200" y="4969925"/>
            <a:ext cx="34218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suggested data elements</a:t>
            </a:r>
            <a:endParaRPr sz="180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itySketch">
      <a:dk1>
        <a:srgbClr val="3D372E"/>
      </a:dk1>
      <a:lt1>
        <a:srgbClr val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2024-01-02T16:48:16Z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